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70" r:id="rId11"/>
    <p:sldId id="269" r:id="rId12"/>
    <p:sldId id="267" r:id="rId13"/>
    <p:sldId id="268" r:id="rId14"/>
    <p:sldId id="265" r:id="rId15"/>
    <p:sldId id="266"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Maven Pro" pitchFamily="2" charset="77"/>
      <p:regular r:id="rId22"/>
      <p:bold r:id="rId23"/>
    </p:embeddedFont>
    <p:embeddedFont>
      <p:font typeface="Nunito" pitchFamily="2" charset="77"/>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64B711-1134-498D-BE2F-AACA7A6C1C86}">
  <a:tblStyle styleId="{0264B711-1134-498D-BE2F-AACA7A6C1C8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01"/>
  </p:normalViewPr>
  <p:slideViewPr>
    <p:cSldViewPr snapToGrid="0">
      <p:cViewPr varScale="1">
        <p:scale>
          <a:sx n="137" d="100"/>
          <a:sy n="137" d="100"/>
        </p:scale>
        <p:origin x="920" y="19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2.png>
</file>

<file path=ppt/media/image3.png>
</file>

<file path=ppt/media/image4.tif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795263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64b90c9f00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64b90c9f00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64b90c9f00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64b90c9f0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64b90c9f0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64b90c9f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64b90c9f00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64b90c9f0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64b90c9f00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64b90c9f00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64b90c9f00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64b90c9f0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64b90c9f00_0_9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64b90c9f00_0_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64b90c9f00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64b90c9f00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64b90c9f00_0_6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64b90c9f00_0_6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64b90c9f00_0_9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64b90c9f00_0_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1600"/>
              </a:spcBef>
              <a:spcAft>
                <a:spcPts val="0"/>
              </a:spcAft>
              <a:buClr>
                <a:schemeClr val="lt1"/>
              </a:buClr>
              <a:buSzPts val="1100"/>
              <a:buChar char="○"/>
              <a:defRPr>
                <a:solidFill>
                  <a:schemeClr val="lt1"/>
                </a:solidFill>
              </a:defRPr>
            </a:lvl2pPr>
            <a:lvl3pPr marL="1371600" lvl="2" indent="-298450" algn="ctr">
              <a:spcBef>
                <a:spcPts val="1600"/>
              </a:spcBef>
              <a:spcAft>
                <a:spcPts val="0"/>
              </a:spcAft>
              <a:buClr>
                <a:schemeClr val="lt1"/>
              </a:buClr>
              <a:buSzPts val="1100"/>
              <a:buChar char="■"/>
              <a:defRPr>
                <a:solidFill>
                  <a:schemeClr val="lt1"/>
                </a:solidFill>
              </a:defRPr>
            </a:lvl3pPr>
            <a:lvl4pPr marL="1828800" lvl="3" indent="-298450" algn="ctr">
              <a:spcBef>
                <a:spcPts val="1600"/>
              </a:spcBef>
              <a:spcAft>
                <a:spcPts val="0"/>
              </a:spcAft>
              <a:buClr>
                <a:schemeClr val="lt1"/>
              </a:buClr>
              <a:buSzPts val="1100"/>
              <a:buChar char="●"/>
              <a:defRPr>
                <a:solidFill>
                  <a:schemeClr val="lt1"/>
                </a:solidFill>
              </a:defRPr>
            </a:lvl4pPr>
            <a:lvl5pPr marL="2286000" lvl="4" indent="-298450" algn="ctr">
              <a:spcBef>
                <a:spcPts val="1600"/>
              </a:spcBef>
              <a:spcAft>
                <a:spcPts val="0"/>
              </a:spcAft>
              <a:buClr>
                <a:schemeClr val="lt1"/>
              </a:buClr>
              <a:buSzPts val="1100"/>
              <a:buChar char="○"/>
              <a:defRPr>
                <a:solidFill>
                  <a:schemeClr val="lt1"/>
                </a:solidFill>
              </a:defRPr>
            </a:lvl5pPr>
            <a:lvl6pPr marL="2743200" lvl="5" indent="-298450" algn="ctr">
              <a:spcBef>
                <a:spcPts val="1600"/>
              </a:spcBef>
              <a:spcAft>
                <a:spcPts val="0"/>
              </a:spcAft>
              <a:buClr>
                <a:schemeClr val="lt1"/>
              </a:buClr>
              <a:buSzPts val="1100"/>
              <a:buChar char="■"/>
              <a:defRPr>
                <a:solidFill>
                  <a:schemeClr val="lt1"/>
                </a:solidFill>
              </a:defRPr>
            </a:lvl6pPr>
            <a:lvl7pPr marL="3200400" lvl="6" indent="-298450" algn="ctr">
              <a:spcBef>
                <a:spcPts val="1600"/>
              </a:spcBef>
              <a:spcAft>
                <a:spcPts val="0"/>
              </a:spcAft>
              <a:buClr>
                <a:schemeClr val="lt1"/>
              </a:buClr>
              <a:buSzPts val="1100"/>
              <a:buChar char="●"/>
              <a:defRPr>
                <a:solidFill>
                  <a:schemeClr val="lt1"/>
                </a:solidFill>
              </a:defRPr>
            </a:lvl7pPr>
            <a:lvl8pPr marL="3657600" lvl="7" indent="-298450" algn="ctr">
              <a:spcBef>
                <a:spcPts val="1600"/>
              </a:spcBef>
              <a:spcAft>
                <a:spcPts val="0"/>
              </a:spcAft>
              <a:buClr>
                <a:schemeClr val="lt1"/>
              </a:buClr>
              <a:buSzPts val="1100"/>
              <a:buChar char="○"/>
              <a:defRPr>
                <a:solidFill>
                  <a:schemeClr val="lt1"/>
                </a:solidFill>
              </a:defRPr>
            </a:lvl8pPr>
            <a:lvl9pPr marL="4114800" lvl="8" indent="-298450" algn="ctr">
              <a:spcBef>
                <a:spcPts val="1600"/>
              </a:spcBef>
              <a:spcAft>
                <a:spcPts val="160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2139825" y="375725"/>
            <a:ext cx="5053200" cy="134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900"/>
              <a:t>Food conservation</a:t>
            </a:r>
            <a:endParaRPr sz="3900"/>
          </a:p>
        </p:txBody>
      </p:sp>
      <p:sp>
        <p:nvSpPr>
          <p:cNvPr id="278" name="Google Shape;278;p13"/>
          <p:cNvSpPr txBox="1">
            <a:spLocks noGrp="1"/>
          </p:cNvSpPr>
          <p:nvPr>
            <p:ph type="subTitle" idx="1"/>
          </p:nvPr>
        </p:nvSpPr>
        <p:spPr>
          <a:xfrm>
            <a:off x="873875" y="4187500"/>
            <a:ext cx="8023500" cy="7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Calibri"/>
                <a:ea typeface="Calibri"/>
                <a:cs typeface="Calibri"/>
                <a:sym typeface="Calibri"/>
              </a:rPr>
              <a:t>Throwing away food is like stealing from the table of those who are poor and hungry.</a:t>
            </a:r>
            <a:endParaRPr sz="1400">
              <a:latin typeface="Calibri"/>
              <a:ea typeface="Calibri"/>
              <a:cs typeface="Calibri"/>
              <a:sym typeface="Calibri"/>
            </a:endParaRPr>
          </a:p>
          <a:p>
            <a:pPr marL="5486400" lvl="0" indent="457200" algn="l" rtl="0">
              <a:spcBef>
                <a:spcPts val="0"/>
              </a:spcBef>
              <a:spcAft>
                <a:spcPts val="0"/>
              </a:spcAft>
              <a:buNone/>
            </a:pPr>
            <a:r>
              <a:rPr lang="en" sz="1400">
                <a:latin typeface="Calibri"/>
                <a:ea typeface="Calibri"/>
                <a:cs typeface="Calibri"/>
                <a:sym typeface="Calibri"/>
              </a:rPr>
              <a:t> - Pope Francis</a:t>
            </a:r>
            <a:endParaRPr sz="1400">
              <a:latin typeface="Calibri"/>
              <a:ea typeface="Calibri"/>
              <a:cs typeface="Calibri"/>
              <a:sym typeface="Calibri"/>
            </a:endParaRPr>
          </a:p>
        </p:txBody>
      </p:sp>
      <p:sp>
        <p:nvSpPr>
          <p:cNvPr id="279" name="Google Shape;279;p13"/>
          <p:cNvSpPr txBox="1"/>
          <p:nvPr/>
        </p:nvSpPr>
        <p:spPr>
          <a:xfrm>
            <a:off x="3346350" y="1938825"/>
            <a:ext cx="2451300" cy="53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Professor Dr. Hungwen Li</a:t>
            </a:r>
            <a:endParaRPr>
              <a:solidFill>
                <a:srgbClr val="FFFFFF"/>
              </a:solidFill>
            </a:endParaRPr>
          </a:p>
          <a:p>
            <a:pPr marL="0" lvl="0" indent="0" algn="ctr" rtl="0">
              <a:spcBef>
                <a:spcPts val="0"/>
              </a:spcBef>
              <a:spcAft>
                <a:spcPts val="0"/>
              </a:spcAft>
              <a:buNone/>
            </a:pPr>
            <a:r>
              <a:rPr lang="en">
                <a:solidFill>
                  <a:srgbClr val="FFFFFF"/>
                </a:solidFill>
              </a:rPr>
              <a:t>Fall 2019 : CMPE 273</a:t>
            </a:r>
            <a:endParaRPr>
              <a:solidFill>
                <a:srgbClr val="FFFFFF"/>
              </a:solidFill>
              <a:latin typeface="Nunito"/>
              <a:ea typeface="Nunito"/>
              <a:cs typeface="Nunito"/>
              <a:sym typeface="Nunito"/>
            </a:endParaRPr>
          </a:p>
        </p:txBody>
      </p:sp>
      <p:sp>
        <p:nvSpPr>
          <p:cNvPr id="280" name="Google Shape;280;p13"/>
          <p:cNvSpPr txBox="1"/>
          <p:nvPr/>
        </p:nvSpPr>
        <p:spPr>
          <a:xfrm>
            <a:off x="934150" y="2904925"/>
            <a:ext cx="2782800" cy="53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Team 14</a:t>
            </a:r>
            <a:endParaRPr>
              <a:solidFill>
                <a:srgbClr val="FFFFFF"/>
              </a:solidFill>
            </a:endParaRPr>
          </a:p>
          <a:p>
            <a:pPr marL="0" lvl="0" indent="0" algn="l" rtl="0">
              <a:spcBef>
                <a:spcPts val="0"/>
              </a:spcBef>
              <a:spcAft>
                <a:spcPts val="0"/>
              </a:spcAft>
              <a:buNone/>
            </a:pPr>
            <a:r>
              <a:rPr lang="en">
                <a:solidFill>
                  <a:srgbClr val="FFFFFF"/>
                </a:solidFill>
              </a:rPr>
              <a:t>Farhan Bhoraniya (014506531)</a:t>
            </a:r>
            <a:endParaRPr>
              <a:solidFill>
                <a:srgbClr val="FFFFFF"/>
              </a:solidFill>
            </a:endParaRPr>
          </a:p>
          <a:p>
            <a:pPr marL="0" lvl="0" indent="0" algn="l" rtl="0">
              <a:spcBef>
                <a:spcPts val="0"/>
              </a:spcBef>
              <a:spcAft>
                <a:spcPts val="0"/>
              </a:spcAft>
              <a:buNone/>
            </a:pPr>
            <a:r>
              <a:rPr lang="en">
                <a:solidFill>
                  <a:srgbClr val="FFFFFF"/>
                </a:solidFill>
              </a:rPr>
              <a:t>Shraddha Nayak (014008943)</a:t>
            </a:r>
            <a:endParaRPr>
              <a:solidFill>
                <a:srgbClr val="FFFFFF"/>
              </a:solidFill>
            </a:endParaRPr>
          </a:p>
          <a:p>
            <a:pPr marL="0" lvl="0" indent="0" algn="l" rtl="0">
              <a:spcBef>
                <a:spcPts val="0"/>
              </a:spcBef>
              <a:spcAft>
                <a:spcPts val="0"/>
              </a:spcAft>
              <a:buNone/>
            </a:pPr>
            <a:r>
              <a:rPr lang="en">
                <a:solidFill>
                  <a:srgbClr val="FFFFFF"/>
                </a:solidFill>
              </a:rPr>
              <a:t>Manasa Hari (013855075)</a:t>
            </a: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p:txBody>
      </p:sp>
      <p:sp>
        <p:nvSpPr>
          <p:cNvPr id="281" name="Google Shape;281;p13"/>
          <p:cNvSpPr txBox="1"/>
          <p:nvPr/>
        </p:nvSpPr>
        <p:spPr>
          <a:xfrm>
            <a:off x="4438900" y="2832925"/>
            <a:ext cx="3855000" cy="67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2" name="Google Shape;282;p13"/>
          <p:cNvSpPr txBox="1"/>
          <p:nvPr/>
        </p:nvSpPr>
        <p:spPr>
          <a:xfrm>
            <a:off x="6150075" y="3347800"/>
            <a:ext cx="1761600" cy="35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FFFFF"/>
                </a:solidFill>
                <a:latin typeface="Nunito"/>
                <a:ea typeface="Nunito"/>
                <a:cs typeface="Nunito"/>
                <a:sym typeface="Nunito"/>
              </a:rPr>
              <a:t>Date: 11/12/2019</a:t>
            </a:r>
            <a:endParaRPr dirty="0">
              <a:solidFill>
                <a:srgbClr val="FFFFFF"/>
              </a:solidFill>
              <a:latin typeface="Nunito"/>
              <a:ea typeface="Nunito"/>
              <a:cs typeface="Nunito"/>
              <a:sym typeface="Nuni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4BCFE04A-F0AD-9946-B3CD-E57F5EB128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81562" y="1107468"/>
            <a:ext cx="2570596" cy="123993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62614D4-2D3D-194E-9D2F-D469A6AB5D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585" y="692943"/>
            <a:ext cx="3651602" cy="165825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0D1B9D8F-782D-DA47-AA83-87051BE696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18279" y="3358602"/>
            <a:ext cx="3109297" cy="965766"/>
          </a:xfrm>
          <a:prstGeom prst="rect">
            <a:avLst/>
          </a:prstGeom>
          <a:noFill/>
          <a:extLst>
            <a:ext uri="{909E8E84-426E-40DD-AFC4-6F175D3DCCD1}">
              <a14:hiddenFill xmlns:a14="http://schemas.microsoft.com/office/drawing/2010/main">
                <a:solidFill>
                  <a:srgbClr val="FFFFFF"/>
                </a:solidFill>
              </a14:hiddenFill>
            </a:ext>
          </a:extLst>
        </p:spPr>
      </p:pic>
      <p:cxnSp>
        <p:nvCxnSpPr>
          <p:cNvPr id="17" name="Straight Arrow Connector 16">
            <a:extLst>
              <a:ext uri="{FF2B5EF4-FFF2-40B4-BE49-F238E27FC236}">
                <a16:creationId xmlns:a16="http://schemas.microsoft.com/office/drawing/2014/main" id="{2CA4FAF8-F0A3-AA4C-BC25-51F2FCFC0621}"/>
              </a:ext>
            </a:extLst>
          </p:cNvPr>
          <p:cNvCxnSpPr>
            <a:cxnSpLocks/>
          </p:cNvCxnSpPr>
          <p:nvPr/>
        </p:nvCxnSpPr>
        <p:spPr>
          <a:xfrm flipH="1">
            <a:off x="5010539" y="1986791"/>
            <a:ext cx="1212980" cy="148329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D8341529-5E52-0142-B8AE-F6B0CF2634CF}"/>
              </a:ext>
            </a:extLst>
          </p:cNvPr>
          <p:cNvCxnSpPr>
            <a:cxnSpLocks/>
          </p:cNvCxnSpPr>
          <p:nvPr/>
        </p:nvCxnSpPr>
        <p:spPr>
          <a:xfrm>
            <a:off x="2918279" y="2109145"/>
            <a:ext cx="1383931" cy="136093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8AA4CB64-4FF6-BC4E-8EE0-38023BD3BCDD}"/>
              </a:ext>
            </a:extLst>
          </p:cNvPr>
          <p:cNvCxnSpPr>
            <a:cxnSpLocks/>
          </p:cNvCxnSpPr>
          <p:nvPr/>
        </p:nvCxnSpPr>
        <p:spPr>
          <a:xfrm flipH="1" flipV="1">
            <a:off x="3567026" y="1668142"/>
            <a:ext cx="2157305" cy="527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70D18A9-6BB2-0A42-A9C2-497222F9CA61}"/>
              </a:ext>
            </a:extLst>
          </p:cNvPr>
          <p:cNvSpPr txBox="1"/>
          <p:nvPr/>
        </p:nvSpPr>
        <p:spPr>
          <a:xfrm>
            <a:off x="3526681" y="465980"/>
            <a:ext cx="2090637" cy="307777"/>
          </a:xfrm>
          <a:prstGeom prst="rect">
            <a:avLst/>
          </a:prstGeom>
          <a:noFill/>
        </p:spPr>
        <p:txBody>
          <a:bodyPr wrap="none" rtlCol="0">
            <a:spAutoFit/>
          </a:bodyPr>
          <a:lstStyle/>
          <a:p>
            <a:pPr algn="ctr"/>
            <a:r>
              <a:rPr lang="en-US" dirty="0">
                <a:solidFill>
                  <a:srgbClr val="002060"/>
                </a:solidFill>
              </a:rPr>
              <a:t>TECHNOLOGY STACK</a:t>
            </a:r>
          </a:p>
        </p:txBody>
      </p:sp>
    </p:spTree>
    <p:extLst>
      <p:ext uri="{BB962C8B-B14F-4D97-AF65-F5344CB8AC3E}">
        <p14:creationId xmlns:p14="http://schemas.microsoft.com/office/powerpoint/2010/main" val="2336113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696493-C8D9-0840-A611-09C5F4E7DFD5}"/>
              </a:ext>
            </a:extLst>
          </p:cNvPr>
          <p:cNvPicPr>
            <a:picLocks noChangeAspect="1"/>
          </p:cNvPicPr>
          <p:nvPr/>
        </p:nvPicPr>
        <p:blipFill rotWithShape="1">
          <a:blip r:embed="rId2"/>
          <a:srcRect l="1813"/>
          <a:stretch/>
        </p:blipFill>
        <p:spPr>
          <a:xfrm>
            <a:off x="1194317" y="600422"/>
            <a:ext cx="7567127" cy="4298149"/>
          </a:xfrm>
          <a:prstGeom prst="rect">
            <a:avLst/>
          </a:prstGeom>
        </p:spPr>
      </p:pic>
      <p:sp>
        <p:nvSpPr>
          <p:cNvPr id="5" name="TextBox 4">
            <a:extLst>
              <a:ext uri="{FF2B5EF4-FFF2-40B4-BE49-F238E27FC236}">
                <a16:creationId xmlns:a16="http://schemas.microsoft.com/office/drawing/2014/main" id="{42D434FE-48F4-234B-86EC-DAAB1FD06B52}"/>
              </a:ext>
            </a:extLst>
          </p:cNvPr>
          <p:cNvSpPr txBox="1"/>
          <p:nvPr/>
        </p:nvSpPr>
        <p:spPr>
          <a:xfrm>
            <a:off x="481234" y="292645"/>
            <a:ext cx="1883850" cy="307777"/>
          </a:xfrm>
          <a:prstGeom prst="rect">
            <a:avLst/>
          </a:prstGeom>
          <a:noFill/>
        </p:spPr>
        <p:txBody>
          <a:bodyPr wrap="none" rtlCol="0">
            <a:spAutoFit/>
          </a:bodyPr>
          <a:lstStyle/>
          <a:p>
            <a:pPr algn="ctr"/>
            <a:r>
              <a:rPr lang="en-US" dirty="0">
                <a:solidFill>
                  <a:srgbClr val="002060"/>
                </a:solidFill>
              </a:rPr>
              <a:t>DATABASE DESIGN</a:t>
            </a:r>
          </a:p>
        </p:txBody>
      </p:sp>
    </p:spTree>
    <p:extLst>
      <p:ext uri="{BB962C8B-B14F-4D97-AF65-F5344CB8AC3E}">
        <p14:creationId xmlns:p14="http://schemas.microsoft.com/office/powerpoint/2010/main" val="3822746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114FB0E4-5470-BF4A-B997-4616F62DBF13}"/>
              </a:ext>
            </a:extLst>
          </p:cNvPr>
          <p:cNvSpPr txBox="1"/>
          <p:nvPr/>
        </p:nvSpPr>
        <p:spPr>
          <a:xfrm>
            <a:off x="423811" y="390491"/>
            <a:ext cx="1980029" cy="307777"/>
          </a:xfrm>
          <a:prstGeom prst="rect">
            <a:avLst/>
          </a:prstGeom>
          <a:noFill/>
        </p:spPr>
        <p:txBody>
          <a:bodyPr wrap="none" rtlCol="0">
            <a:spAutoFit/>
          </a:bodyPr>
          <a:lstStyle/>
          <a:p>
            <a:pPr algn="ctr"/>
            <a:r>
              <a:rPr lang="en-US" dirty="0">
                <a:solidFill>
                  <a:srgbClr val="002060"/>
                </a:solidFill>
              </a:rPr>
              <a:t>DONOR WORKFLOW</a:t>
            </a:r>
          </a:p>
        </p:txBody>
      </p:sp>
      <p:pic>
        <p:nvPicPr>
          <p:cNvPr id="16" name="Picture 15">
            <a:extLst>
              <a:ext uri="{FF2B5EF4-FFF2-40B4-BE49-F238E27FC236}">
                <a16:creationId xmlns:a16="http://schemas.microsoft.com/office/drawing/2014/main" id="{46FF68D6-CB08-C949-BB1D-503A08BBB952}"/>
              </a:ext>
            </a:extLst>
          </p:cNvPr>
          <p:cNvPicPr>
            <a:picLocks noChangeAspect="1"/>
          </p:cNvPicPr>
          <p:nvPr/>
        </p:nvPicPr>
        <p:blipFill>
          <a:blip r:embed="rId3"/>
          <a:stretch>
            <a:fillRect/>
          </a:stretch>
        </p:blipFill>
        <p:spPr>
          <a:xfrm>
            <a:off x="0" y="0"/>
            <a:ext cx="9144000" cy="5143500"/>
          </a:xfrm>
          <a:prstGeom prst="rect">
            <a:avLst/>
          </a:prstGeom>
        </p:spPr>
      </p:pic>
      <p:pic>
        <p:nvPicPr>
          <p:cNvPr id="1038" name="Picture 14">
            <a:extLst>
              <a:ext uri="{FF2B5EF4-FFF2-40B4-BE49-F238E27FC236}">
                <a16:creationId xmlns:a16="http://schemas.microsoft.com/office/drawing/2014/main" id="{01D393ED-CD13-E540-8C32-7B2D885B02D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25700" y="0"/>
            <a:ext cx="42926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64100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CD6B1BD-4330-4B49-B2E8-B65A65FE5555}"/>
              </a:ext>
            </a:extLst>
          </p:cNvPr>
          <p:cNvSpPr txBox="1"/>
          <p:nvPr/>
        </p:nvSpPr>
        <p:spPr>
          <a:xfrm>
            <a:off x="530666" y="292453"/>
            <a:ext cx="2270173" cy="307777"/>
          </a:xfrm>
          <a:prstGeom prst="rect">
            <a:avLst/>
          </a:prstGeom>
          <a:noFill/>
        </p:spPr>
        <p:txBody>
          <a:bodyPr wrap="none" rtlCol="0">
            <a:spAutoFit/>
          </a:bodyPr>
          <a:lstStyle/>
          <a:p>
            <a:pPr algn="ctr"/>
            <a:r>
              <a:rPr lang="en-US" dirty="0">
                <a:solidFill>
                  <a:srgbClr val="002060"/>
                </a:solidFill>
              </a:rPr>
              <a:t>RECIPIENT WORKFLOW</a:t>
            </a:r>
          </a:p>
        </p:txBody>
      </p:sp>
      <p:pic>
        <p:nvPicPr>
          <p:cNvPr id="2050" name="Picture 2">
            <a:extLst>
              <a:ext uri="{FF2B5EF4-FFF2-40B4-BE49-F238E27FC236}">
                <a16:creationId xmlns:a16="http://schemas.microsoft.com/office/drawing/2014/main" id="{CBF5665B-CF93-F748-B31D-98F6AE7995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96343" y="-86449"/>
            <a:ext cx="2556587" cy="52299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1977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Benefits</a:t>
            </a:r>
            <a:endParaRPr>
              <a:latin typeface="Calibri"/>
              <a:ea typeface="Calibri"/>
              <a:cs typeface="Calibri"/>
              <a:sym typeface="Calibri"/>
            </a:endParaRPr>
          </a:p>
        </p:txBody>
      </p:sp>
      <p:sp>
        <p:nvSpPr>
          <p:cNvPr id="337" name="Google Shape;337;p22"/>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rgbClr val="000000"/>
              </a:solidFill>
              <a:latin typeface="Calibri"/>
              <a:ea typeface="Calibri"/>
              <a:cs typeface="Calibri"/>
              <a:sym typeface="Calibri"/>
            </a:endParaRPr>
          </a:p>
          <a:p>
            <a:pPr marL="457200" lvl="0"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Reduce wastage of food.</a:t>
            </a:r>
            <a:endParaRPr sz="1600">
              <a:solidFill>
                <a:srgbClr val="000000"/>
              </a:solidFill>
              <a:latin typeface="Calibri"/>
              <a:ea typeface="Calibri"/>
              <a:cs typeface="Calibri"/>
              <a:sym typeface="Calibri"/>
            </a:endParaRPr>
          </a:p>
          <a:p>
            <a:pPr marL="457200" lvl="0"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Fight against hunger.</a:t>
            </a:r>
            <a:endParaRPr sz="1600">
              <a:solidFill>
                <a:srgbClr val="000000"/>
              </a:solidFill>
              <a:latin typeface="Calibri"/>
              <a:ea typeface="Calibri"/>
              <a:cs typeface="Calibri"/>
              <a:sym typeface="Calibri"/>
            </a:endParaRPr>
          </a:p>
          <a:p>
            <a:pPr marL="457200" lvl="0"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Volunteering opportunities.</a:t>
            </a:r>
            <a:endParaRPr sz="1600">
              <a:solidFill>
                <a:srgbClr val="000000"/>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2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Summary</a:t>
            </a:r>
            <a:endParaRPr>
              <a:latin typeface="Calibri"/>
              <a:ea typeface="Calibri"/>
              <a:cs typeface="Calibri"/>
              <a:sym typeface="Calibri"/>
            </a:endParaRPr>
          </a:p>
        </p:txBody>
      </p:sp>
      <p:sp>
        <p:nvSpPr>
          <p:cNvPr id="343" name="Google Shape;343;p23"/>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000000"/>
                </a:solidFill>
                <a:latin typeface="Calibri"/>
                <a:ea typeface="Calibri"/>
                <a:cs typeface="Calibri"/>
                <a:sym typeface="Calibri"/>
              </a:rPr>
              <a:t>Using this web application we can reach our goal, which is to eliminate hunger and reduce food wastage.</a:t>
            </a:r>
            <a:endParaRPr sz="160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Executive Summary</a:t>
            </a:r>
            <a:endParaRPr>
              <a:latin typeface="Calibri"/>
              <a:ea typeface="Calibri"/>
              <a:cs typeface="Calibri"/>
              <a:sym typeface="Calibri"/>
            </a:endParaRPr>
          </a:p>
        </p:txBody>
      </p:sp>
      <p:sp>
        <p:nvSpPr>
          <p:cNvPr id="288" name="Google Shape;288;p1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Many people have to sleep on empty stomach because of poverty. </a:t>
            </a:r>
            <a:endParaRPr sz="1600">
              <a:solidFill>
                <a:srgbClr val="000000"/>
              </a:solidFill>
              <a:latin typeface="Calibri"/>
              <a:ea typeface="Calibri"/>
              <a:cs typeface="Calibri"/>
              <a:sym typeface="Calibri"/>
            </a:endParaRPr>
          </a:p>
          <a:p>
            <a:pPr marL="457200" lvl="0" indent="0" algn="just" rtl="0">
              <a:spcBef>
                <a:spcPts val="0"/>
              </a:spcBef>
              <a:spcAft>
                <a:spcPts val="0"/>
              </a:spcAft>
              <a:buNone/>
            </a:pPr>
            <a:endParaRPr sz="1600">
              <a:solidFill>
                <a:srgbClr val="000000"/>
              </a:solidFill>
              <a:latin typeface="Calibri"/>
              <a:ea typeface="Calibri"/>
              <a:cs typeface="Calibri"/>
              <a:sym typeface="Calibri"/>
            </a:endParaRPr>
          </a:p>
          <a:p>
            <a:pPr marL="457200" lvl="0" indent="-330200" algn="just"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On the other hand, many homes and restaurants waste a lot of food. </a:t>
            </a:r>
            <a:endParaRPr sz="1600">
              <a:solidFill>
                <a:srgbClr val="000000"/>
              </a:solidFill>
              <a:latin typeface="Calibri"/>
              <a:ea typeface="Calibri"/>
              <a:cs typeface="Calibri"/>
              <a:sym typeface="Calibri"/>
            </a:endParaRPr>
          </a:p>
          <a:p>
            <a:pPr marL="457200" lvl="0" indent="0" algn="just" rtl="0">
              <a:spcBef>
                <a:spcPts val="0"/>
              </a:spcBef>
              <a:spcAft>
                <a:spcPts val="0"/>
              </a:spcAft>
              <a:buNone/>
            </a:pPr>
            <a:endParaRPr sz="1600">
              <a:solidFill>
                <a:srgbClr val="000000"/>
              </a:solidFill>
              <a:latin typeface="Calibri"/>
              <a:ea typeface="Calibri"/>
              <a:cs typeface="Calibri"/>
              <a:sym typeface="Calibri"/>
            </a:endParaRPr>
          </a:p>
          <a:p>
            <a:pPr marL="457200" lvl="0" indent="-330200" algn="just"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This project aims to redistribute the excess food in order to reduce this hunger problem.</a:t>
            </a:r>
            <a:endParaRPr sz="1600">
              <a:solidFill>
                <a:srgbClr val="000000"/>
              </a:solidFill>
              <a:latin typeface="Calibri"/>
              <a:ea typeface="Calibri"/>
              <a:cs typeface="Calibri"/>
              <a:sym typeface="Calibri"/>
            </a:endParaRPr>
          </a:p>
          <a:p>
            <a:pPr marL="0" lvl="0" indent="0" algn="l" rtl="0">
              <a:spcBef>
                <a:spcPts val="0"/>
              </a:spcBef>
              <a:spcAft>
                <a:spcPts val="1600"/>
              </a:spcAft>
              <a:buNone/>
            </a:pPr>
            <a:endParaRPr sz="16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Goals</a:t>
            </a:r>
            <a:endParaRPr>
              <a:latin typeface="Calibri"/>
              <a:ea typeface="Calibri"/>
              <a:cs typeface="Calibri"/>
              <a:sym typeface="Calibri"/>
            </a:endParaRPr>
          </a:p>
        </p:txBody>
      </p:sp>
      <p:sp>
        <p:nvSpPr>
          <p:cNvPr id="294" name="Google Shape;294;p15"/>
          <p:cNvSpPr txBox="1">
            <a:spLocks noGrp="1"/>
          </p:cNvSpPr>
          <p:nvPr>
            <p:ph type="body" idx="1"/>
          </p:nvPr>
        </p:nvSpPr>
        <p:spPr>
          <a:xfrm>
            <a:off x="1354025" y="2080450"/>
            <a:ext cx="7030500" cy="25416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Reduce food wastage by redistributing the excess food. </a:t>
            </a:r>
            <a:endParaRPr sz="1600">
              <a:solidFill>
                <a:srgbClr val="000000"/>
              </a:solidFill>
              <a:latin typeface="Calibri"/>
              <a:ea typeface="Calibri"/>
              <a:cs typeface="Calibri"/>
              <a:sym typeface="Calibri"/>
            </a:endParaRPr>
          </a:p>
          <a:p>
            <a:pPr marL="457200" lvl="0"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Help fight hunger problems.</a:t>
            </a:r>
            <a:endParaRPr sz="1600">
              <a:solidFill>
                <a:srgbClr val="000000"/>
              </a:solidFill>
              <a:latin typeface="Calibri"/>
              <a:ea typeface="Calibri"/>
              <a:cs typeface="Calibri"/>
              <a:sym typeface="Calibri"/>
            </a:endParaRPr>
          </a:p>
          <a:p>
            <a:pPr marL="457200" lvl="0" indent="0" algn="l" rtl="0">
              <a:spcBef>
                <a:spcPts val="0"/>
              </a:spcBef>
              <a:spcAft>
                <a:spcPts val="0"/>
              </a:spcAft>
              <a:buNone/>
            </a:pPr>
            <a:endParaRPr sz="1600">
              <a:solidFill>
                <a:srgbClr val="000000"/>
              </a:solidFill>
              <a:latin typeface="Calibri"/>
              <a:ea typeface="Calibri"/>
              <a:cs typeface="Calibri"/>
              <a:sym typeface="Calibri"/>
            </a:endParaRPr>
          </a:p>
          <a:p>
            <a:pPr marL="914400" lvl="1"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Collect excess food from people.</a:t>
            </a:r>
            <a:endParaRPr sz="1600">
              <a:solidFill>
                <a:srgbClr val="000000"/>
              </a:solidFill>
              <a:latin typeface="Calibri"/>
              <a:ea typeface="Calibri"/>
              <a:cs typeface="Calibri"/>
              <a:sym typeface="Calibri"/>
            </a:endParaRPr>
          </a:p>
          <a:p>
            <a:pPr marL="914400" lvl="1"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Store this food in fresh conditions.</a:t>
            </a:r>
            <a:endParaRPr sz="1600">
              <a:solidFill>
                <a:srgbClr val="000000"/>
              </a:solidFill>
              <a:latin typeface="Calibri"/>
              <a:ea typeface="Calibri"/>
              <a:cs typeface="Calibri"/>
              <a:sym typeface="Calibri"/>
            </a:endParaRPr>
          </a:p>
          <a:p>
            <a:pPr marL="914400" lvl="1"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Distribute this food to other people on needy basis.</a:t>
            </a:r>
            <a:endParaRPr sz="1600">
              <a:solidFill>
                <a:srgbClr val="000000"/>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Problem</a:t>
            </a:r>
            <a:endParaRPr>
              <a:latin typeface="Calibri"/>
              <a:ea typeface="Calibri"/>
              <a:cs typeface="Calibri"/>
              <a:sym typeface="Calibri"/>
            </a:endParaRPr>
          </a:p>
        </p:txBody>
      </p:sp>
      <p:sp>
        <p:nvSpPr>
          <p:cNvPr id="300" name="Google Shape;300;p16"/>
          <p:cNvSpPr txBox="1">
            <a:spLocks noGrp="1"/>
          </p:cNvSpPr>
          <p:nvPr>
            <p:ph type="body" idx="1"/>
          </p:nvPr>
        </p:nvSpPr>
        <p:spPr>
          <a:xfrm>
            <a:off x="1404525" y="1527925"/>
            <a:ext cx="7030500" cy="254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1C4587"/>
                </a:solidFill>
                <a:latin typeface="Calibri"/>
                <a:ea typeface="Calibri"/>
                <a:cs typeface="Calibri"/>
                <a:sym typeface="Calibri"/>
              </a:rPr>
              <a:t>Hunger</a:t>
            </a:r>
            <a:endParaRPr sz="1800" b="1">
              <a:solidFill>
                <a:srgbClr val="1C4587"/>
              </a:solidFill>
              <a:latin typeface="Calibri"/>
              <a:ea typeface="Calibri"/>
              <a:cs typeface="Calibri"/>
              <a:sym typeface="Calibri"/>
            </a:endParaRPr>
          </a:p>
          <a:p>
            <a:pPr marL="0" lvl="0" indent="0" algn="l" rtl="0">
              <a:spcBef>
                <a:spcPts val="0"/>
              </a:spcBef>
              <a:spcAft>
                <a:spcPts val="0"/>
              </a:spcAft>
              <a:buNone/>
            </a:pPr>
            <a:endParaRPr sz="1600" b="1">
              <a:solidFill>
                <a:srgbClr val="000000"/>
              </a:solidFill>
              <a:latin typeface="Calibri"/>
              <a:ea typeface="Calibri"/>
              <a:cs typeface="Calibri"/>
              <a:sym typeface="Calibri"/>
            </a:endParaRPr>
          </a:p>
          <a:p>
            <a:pPr marL="457200" lvl="0"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Major problem in the United States and all over the world. </a:t>
            </a:r>
            <a:endParaRPr sz="1600">
              <a:solidFill>
                <a:srgbClr val="000000"/>
              </a:solidFill>
              <a:latin typeface="Calibri"/>
              <a:ea typeface="Calibri"/>
              <a:cs typeface="Calibri"/>
              <a:sym typeface="Calibri"/>
            </a:endParaRPr>
          </a:p>
          <a:p>
            <a:pPr marL="0" lvl="0" indent="0" algn="l" rtl="0">
              <a:spcBef>
                <a:spcPts val="0"/>
              </a:spcBef>
              <a:spcAft>
                <a:spcPts val="0"/>
              </a:spcAft>
              <a:buNone/>
            </a:pPr>
            <a:endParaRPr sz="1600">
              <a:solidFill>
                <a:srgbClr val="000000"/>
              </a:solidFill>
              <a:latin typeface="Calibri"/>
              <a:ea typeface="Calibri"/>
              <a:cs typeface="Calibri"/>
              <a:sym typeface="Calibri"/>
            </a:endParaRPr>
          </a:p>
          <a:p>
            <a:pPr marL="457200" lvl="0"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Many surveys show that actual problem behind the hunger is the irregular utilization of food. </a:t>
            </a:r>
            <a:endParaRPr sz="1600">
              <a:solidFill>
                <a:srgbClr val="000000"/>
              </a:solidFill>
              <a:latin typeface="Calibri"/>
              <a:ea typeface="Calibri"/>
              <a:cs typeface="Calibri"/>
              <a:sym typeface="Calibri"/>
            </a:endParaRPr>
          </a:p>
          <a:p>
            <a:pPr marL="457200" lvl="0" indent="0" algn="l" rtl="0">
              <a:spcBef>
                <a:spcPts val="0"/>
              </a:spcBef>
              <a:spcAft>
                <a:spcPts val="0"/>
              </a:spcAft>
              <a:buNone/>
            </a:pPr>
            <a:endParaRPr sz="1600">
              <a:solidFill>
                <a:srgbClr val="000000"/>
              </a:solidFill>
              <a:latin typeface="Calibri"/>
              <a:ea typeface="Calibri"/>
              <a:cs typeface="Calibri"/>
              <a:sym typeface="Calibri"/>
            </a:endParaRPr>
          </a:p>
          <a:p>
            <a:pPr marL="457200" lvl="0"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If we can redistribute the excess food, we can significantly reduce the hunger problem. </a:t>
            </a:r>
            <a:endParaRPr sz="1600">
              <a:solidFill>
                <a:srgbClr val="000000"/>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Deliverable</a:t>
            </a:r>
            <a:endParaRPr>
              <a:latin typeface="Calibri"/>
              <a:ea typeface="Calibri"/>
              <a:cs typeface="Calibri"/>
              <a:sym typeface="Calibri"/>
            </a:endParaRPr>
          </a:p>
        </p:txBody>
      </p:sp>
      <p:sp>
        <p:nvSpPr>
          <p:cNvPr id="306" name="Google Shape;306;p17"/>
          <p:cNvSpPr txBox="1">
            <a:spLocks noGrp="1"/>
          </p:cNvSpPr>
          <p:nvPr>
            <p:ph type="body" idx="1"/>
          </p:nvPr>
        </p:nvSpPr>
        <p:spPr>
          <a:xfrm>
            <a:off x="1344075" y="1164650"/>
            <a:ext cx="7030500" cy="254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600" b="1">
              <a:solidFill>
                <a:srgbClr val="000000"/>
              </a:solidFill>
              <a:latin typeface="Calibri"/>
              <a:ea typeface="Calibri"/>
              <a:cs typeface="Calibri"/>
              <a:sym typeface="Calibri"/>
            </a:endParaRPr>
          </a:p>
          <a:p>
            <a:pPr marL="0" lvl="0" indent="0" algn="l" rtl="0">
              <a:spcBef>
                <a:spcPts val="0"/>
              </a:spcBef>
              <a:spcAft>
                <a:spcPts val="0"/>
              </a:spcAft>
              <a:buNone/>
            </a:pPr>
            <a:r>
              <a:rPr lang="en" sz="1600" b="1">
                <a:solidFill>
                  <a:srgbClr val="1C4587"/>
                </a:solidFill>
                <a:latin typeface="Calibri"/>
                <a:ea typeface="Calibri"/>
                <a:cs typeface="Calibri"/>
                <a:sym typeface="Calibri"/>
              </a:rPr>
              <a:t>A web portal.</a:t>
            </a:r>
            <a:endParaRPr sz="1600" b="1">
              <a:solidFill>
                <a:srgbClr val="1C4587"/>
              </a:solidFill>
              <a:latin typeface="Calibri"/>
              <a:ea typeface="Calibri"/>
              <a:cs typeface="Calibri"/>
              <a:sym typeface="Calibri"/>
            </a:endParaRPr>
          </a:p>
          <a:p>
            <a:pPr marL="0" lvl="0" indent="0" algn="l" rtl="0">
              <a:spcBef>
                <a:spcPts val="0"/>
              </a:spcBef>
              <a:spcAft>
                <a:spcPts val="0"/>
              </a:spcAft>
              <a:buNone/>
            </a:pPr>
            <a:endParaRPr sz="1600" b="1">
              <a:solidFill>
                <a:srgbClr val="000000"/>
              </a:solidFill>
              <a:latin typeface="Calibri"/>
              <a:ea typeface="Calibri"/>
              <a:cs typeface="Calibri"/>
              <a:sym typeface="Calibri"/>
            </a:endParaRPr>
          </a:p>
          <a:p>
            <a:pPr marL="0" lvl="0" indent="0" algn="l" rtl="0">
              <a:spcBef>
                <a:spcPts val="0"/>
              </a:spcBef>
              <a:spcAft>
                <a:spcPts val="0"/>
              </a:spcAft>
              <a:buNone/>
            </a:pPr>
            <a:endParaRPr sz="1600" b="1">
              <a:solidFill>
                <a:srgbClr val="000000"/>
              </a:solidFill>
              <a:latin typeface="Calibri"/>
              <a:ea typeface="Calibri"/>
              <a:cs typeface="Calibri"/>
              <a:sym typeface="Calibri"/>
            </a:endParaRPr>
          </a:p>
          <a:p>
            <a:pPr marL="0" lvl="0" indent="0" algn="l" rtl="0">
              <a:spcBef>
                <a:spcPts val="0"/>
              </a:spcBef>
              <a:spcAft>
                <a:spcPts val="0"/>
              </a:spcAft>
              <a:buNone/>
            </a:pPr>
            <a:r>
              <a:rPr lang="en" sz="1600" b="1">
                <a:solidFill>
                  <a:srgbClr val="000000"/>
                </a:solidFill>
                <a:latin typeface="Calibri"/>
                <a:ea typeface="Calibri"/>
                <a:cs typeface="Calibri"/>
                <a:sym typeface="Calibri"/>
              </a:rPr>
              <a:t>Technology Stack</a:t>
            </a:r>
            <a:endParaRPr sz="1600" b="1">
              <a:solidFill>
                <a:srgbClr val="000000"/>
              </a:solidFill>
              <a:latin typeface="Calibri"/>
              <a:ea typeface="Calibri"/>
              <a:cs typeface="Calibri"/>
              <a:sym typeface="Calibri"/>
            </a:endParaRPr>
          </a:p>
          <a:p>
            <a:pPr marL="0" lvl="0" indent="457200" algn="l" rtl="0">
              <a:spcBef>
                <a:spcPts val="0"/>
              </a:spcBef>
              <a:spcAft>
                <a:spcPts val="0"/>
              </a:spcAft>
              <a:buNone/>
            </a:pPr>
            <a:r>
              <a:rPr lang="en" sz="1600">
                <a:solidFill>
                  <a:srgbClr val="000000"/>
                </a:solidFill>
                <a:latin typeface="Calibri"/>
                <a:ea typeface="Calibri"/>
                <a:cs typeface="Calibri"/>
                <a:sym typeface="Calibri"/>
              </a:rPr>
              <a:t>UI : React JS, HTML5, CSS3, JavaScript</a:t>
            </a:r>
            <a:endParaRPr sz="1600">
              <a:solidFill>
                <a:srgbClr val="000000"/>
              </a:solidFill>
              <a:latin typeface="Calibri"/>
              <a:ea typeface="Calibri"/>
              <a:cs typeface="Calibri"/>
              <a:sym typeface="Calibri"/>
            </a:endParaRPr>
          </a:p>
          <a:p>
            <a:pPr marL="0" lvl="0" indent="457200" algn="l" rtl="0">
              <a:spcBef>
                <a:spcPts val="0"/>
              </a:spcBef>
              <a:spcAft>
                <a:spcPts val="0"/>
              </a:spcAft>
              <a:buNone/>
            </a:pPr>
            <a:r>
              <a:rPr lang="en" sz="1600">
                <a:solidFill>
                  <a:srgbClr val="000000"/>
                </a:solidFill>
                <a:latin typeface="Calibri"/>
                <a:ea typeface="Calibri"/>
                <a:cs typeface="Calibri"/>
                <a:sym typeface="Calibri"/>
              </a:rPr>
              <a:t>Framework : J2EE web frameworks (Jersey)</a:t>
            </a:r>
            <a:endParaRPr sz="1600">
              <a:solidFill>
                <a:srgbClr val="000000"/>
              </a:solidFill>
              <a:latin typeface="Calibri"/>
              <a:ea typeface="Calibri"/>
              <a:cs typeface="Calibri"/>
              <a:sym typeface="Calibri"/>
            </a:endParaRPr>
          </a:p>
          <a:p>
            <a:pPr marL="0" lvl="0" indent="457200" algn="l" rtl="0">
              <a:spcBef>
                <a:spcPts val="0"/>
              </a:spcBef>
              <a:spcAft>
                <a:spcPts val="0"/>
              </a:spcAft>
              <a:buNone/>
            </a:pPr>
            <a:r>
              <a:rPr lang="en" sz="1600">
                <a:solidFill>
                  <a:srgbClr val="000000"/>
                </a:solidFill>
                <a:latin typeface="Calibri"/>
                <a:ea typeface="Calibri"/>
                <a:cs typeface="Calibri"/>
                <a:sym typeface="Calibri"/>
              </a:rPr>
              <a:t>Database: MongoDB</a:t>
            </a:r>
            <a:endParaRPr sz="1600">
              <a:solidFill>
                <a:srgbClr val="000000"/>
              </a:solidFill>
              <a:latin typeface="Calibri"/>
              <a:ea typeface="Calibri"/>
              <a:cs typeface="Calibri"/>
              <a:sym typeface="Calibri"/>
            </a:endParaRPr>
          </a:p>
          <a:p>
            <a:pPr marL="0" lvl="0" indent="457200" algn="l" rtl="0">
              <a:spcBef>
                <a:spcPts val="0"/>
              </a:spcBef>
              <a:spcAft>
                <a:spcPts val="0"/>
              </a:spcAft>
              <a:buNone/>
            </a:pPr>
            <a:r>
              <a:rPr lang="en" sz="1600">
                <a:solidFill>
                  <a:srgbClr val="000000"/>
                </a:solidFill>
                <a:latin typeface="Calibri"/>
                <a:ea typeface="Calibri"/>
                <a:cs typeface="Calibri"/>
                <a:sym typeface="Calibri"/>
              </a:rPr>
              <a:t>Server : Apache Tomcat</a:t>
            </a:r>
            <a:endParaRPr sz="1600">
              <a:solidFill>
                <a:srgbClr val="000000"/>
              </a:solidFill>
              <a:latin typeface="Calibri"/>
              <a:ea typeface="Calibri"/>
              <a:cs typeface="Calibri"/>
              <a:sym typeface="Calibri"/>
            </a:endParaRPr>
          </a:p>
          <a:p>
            <a:pPr marL="0" lvl="0" indent="457200" algn="l" rtl="0">
              <a:spcBef>
                <a:spcPts val="0"/>
              </a:spcBef>
              <a:spcAft>
                <a:spcPts val="0"/>
              </a:spcAft>
              <a:buNone/>
            </a:pPr>
            <a:endParaRPr sz="1600">
              <a:solidFill>
                <a:srgbClr val="0000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Schedule</a:t>
            </a:r>
            <a:endParaRPr>
              <a:latin typeface="Calibri"/>
              <a:ea typeface="Calibri"/>
              <a:cs typeface="Calibri"/>
              <a:sym typeface="Calibri"/>
            </a:endParaRPr>
          </a:p>
        </p:txBody>
      </p:sp>
      <p:graphicFrame>
        <p:nvGraphicFramePr>
          <p:cNvPr id="5" name="Google Shape;313;p18">
            <a:extLst>
              <a:ext uri="{FF2B5EF4-FFF2-40B4-BE49-F238E27FC236}">
                <a16:creationId xmlns:a16="http://schemas.microsoft.com/office/drawing/2014/main" id="{BE2B4176-EAE1-AD49-BA97-5626FECD20C4}"/>
              </a:ext>
            </a:extLst>
          </p:cNvPr>
          <p:cNvGraphicFramePr/>
          <p:nvPr>
            <p:extLst>
              <p:ext uri="{D42A27DB-BD31-4B8C-83A1-F6EECF244321}">
                <p14:modId xmlns:p14="http://schemas.microsoft.com/office/powerpoint/2010/main" val="2627210616"/>
              </p:ext>
            </p:extLst>
          </p:nvPr>
        </p:nvGraphicFramePr>
        <p:xfrm>
          <a:off x="952500" y="1257225"/>
          <a:ext cx="7239000" cy="3703050"/>
        </p:xfrm>
        <a:graphic>
          <a:graphicData uri="http://schemas.openxmlformats.org/drawingml/2006/table">
            <a:tbl>
              <a:tblPr>
                <a:noFill/>
                <a:tableStyleId>{0264B711-1134-498D-BE2F-AACA7A6C1C86}</a:tableStyleId>
              </a:tblPr>
              <a:tblGrid>
                <a:gridCol w="765475">
                  <a:extLst>
                    <a:ext uri="{9D8B030D-6E8A-4147-A177-3AD203B41FA5}">
                      <a16:colId xmlns:a16="http://schemas.microsoft.com/office/drawing/2014/main" val="20000"/>
                    </a:ext>
                  </a:extLst>
                </a:gridCol>
                <a:gridCol w="2593825">
                  <a:extLst>
                    <a:ext uri="{9D8B030D-6E8A-4147-A177-3AD203B41FA5}">
                      <a16:colId xmlns:a16="http://schemas.microsoft.com/office/drawing/2014/main" val="20001"/>
                    </a:ext>
                  </a:extLst>
                </a:gridCol>
                <a:gridCol w="38797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500">
                          <a:latin typeface="Calibri"/>
                          <a:ea typeface="Calibri"/>
                          <a:cs typeface="Calibri"/>
                          <a:sym typeface="Calibri"/>
                        </a:rPr>
                        <a:t>S.No</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Date</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Milestone</a:t>
                      </a:r>
                      <a:endParaRPr sz="1500">
                        <a:latin typeface="Calibri"/>
                        <a:ea typeface="Calibri"/>
                        <a:cs typeface="Calibri"/>
                        <a:sym typeface="Calibri"/>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500" dirty="0">
                          <a:latin typeface="Calibri"/>
                          <a:ea typeface="Calibri"/>
                          <a:cs typeface="Calibri"/>
                          <a:sym typeface="Calibri"/>
                        </a:rPr>
                        <a:t>1.</a:t>
                      </a:r>
                      <a:endParaRPr sz="1500" dirty="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dirty="0">
                          <a:latin typeface="Calibri"/>
                          <a:ea typeface="Calibri"/>
                          <a:cs typeface="Calibri"/>
                          <a:sym typeface="Calibri"/>
                        </a:rPr>
                        <a:t>10/08/2019</a:t>
                      </a:r>
                      <a:endParaRPr sz="1500" dirty="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Project Proposal</a:t>
                      </a:r>
                      <a:endParaRPr sz="1500">
                        <a:latin typeface="Calibri"/>
                        <a:ea typeface="Calibri"/>
                        <a:cs typeface="Calibri"/>
                        <a:sym typeface="Calibri"/>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500">
                          <a:latin typeface="Calibri"/>
                          <a:ea typeface="Calibri"/>
                          <a:cs typeface="Calibri"/>
                          <a:sym typeface="Calibri"/>
                        </a:rPr>
                        <a:t>2.</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10/15/2019</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Database and Server Setup</a:t>
                      </a:r>
                      <a:endParaRPr sz="1500">
                        <a:latin typeface="Calibri"/>
                        <a:ea typeface="Calibri"/>
                        <a:cs typeface="Calibri"/>
                        <a:sym typeface="Calibri"/>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500">
                          <a:latin typeface="Calibri"/>
                          <a:ea typeface="Calibri"/>
                          <a:cs typeface="Calibri"/>
                          <a:sym typeface="Calibri"/>
                        </a:rPr>
                        <a:t>3.</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10/22/2019</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Web Portal Deployment</a:t>
                      </a:r>
                      <a:endParaRPr sz="1500">
                        <a:latin typeface="Calibri"/>
                        <a:ea typeface="Calibri"/>
                        <a:cs typeface="Calibri"/>
                        <a:sym typeface="Calibri"/>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500">
                          <a:latin typeface="Calibri"/>
                          <a:ea typeface="Calibri"/>
                          <a:cs typeface="Calibri"/>
                          <a:sym typeface="Calibri"/>
                        </a:rPr>
                        <a:t>4.</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10/29/2019</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System Testing</a:t>
                      </a:r>
                      <a:endParaRPr sz="1500">
                        <a:latin typeface="Calibri"/>
                        <a:ea typeface="Calibri"/>
                        <a:cs typeface="Calibri"/>
                        <a:sym typeface="Calibri"/>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500">
                          <a:latin typeface="Calibri"/>
                          <a:ea typeface="Calibri"/>
                          <a:cs typeface="Calibri"/>
                          <a:sym typeface="Calibri"/>
                        </a:rPr>
                        <a:t>5.</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11/05/2019</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SIT Testing</a:t>
                      </a:r>
                      <a:endParaRPr sz="1500">
                        <a:latin typeface="Calibri"/>
                        <a:ea typeface="Calibri"/>
                        <a:cs typeface="Calibri"/>
                        <a:sym typeface="Calibri"/>
                      </a:endParaRPr>
                    </a:p>
                  </a:txBody>
                  <a:tcPr marL="91425" marR="91425" marT="91425" marB="91425"/>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sz="1500">
                          <a:latin typeface="Calibri"/>
                          <a:ea typeface="Calibri"/>
                          <a:cs typeface="Calibri"/>
                          <a:sym typeface="Calibri"/>
                        </a:rPr>
                        <a:t>6.</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11/12/2019</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Project Design </a:t>
                      </a:r>
                      <a:endParaRPr sz="1500">
                        <a:latin typeface="Calibri"/>
                        <a:ea typeface="Calibri"/>
                        <a:cs typeface="Calibri"/>
                        <a:sym typeface="Calibri"/>
                      </a:endParaRPr>
                    </a:p>
                  </a:txBody>
                  <a:tcPr marL="91425" marR="91425" marT="91425" marB="91425"/>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sz="1500">
                          <a:latin typeface="Calibri"/>
                          <a:ea typeface="Calibri"/>
                          <a:cs typeface="Calibri"/>
                          <a:sym typeface="Calibri"/>
                        </a:rPr>
                        <a:t>7.</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11/19/2019</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Testing UAT</a:t>
                      </a:r>
                      <a:endParaRPr sz="1500">
                        <a:latin typeface="Calibri"/>
                        <a:ea typeface="Calibri"/>
                        <a:cs typeface="Calibri"/>
                        <a:sym typeface="Calibri"/>
                      </a:endParaRPr>
                    </a:p>
                  </a:txBody>
                  <a:tcPr marL="91425" marR="91425" marT="91425" marB="91425"/>
                </a:tc>
                <a:extLst>
                  <a:ext uri="{0D108BD9-81ED-4DB2-BD59-A6C34878D82A}">
                    <a16:rowId xmlns:a16="http://schemas.microsoft.com/office/drawing/2014/main" val="10007"/>
                  </a:ext>
                </a:extLst>
              </a:tr>
              <a:tr h="381000">
                <a:tc>
                  <a:txBody>
                    <a:bodyPr/>
                    <a:lstStyle/>
                    <a:p>
                      <a:pPr marL="0" lvl="0" indent="0" algn="l" rtl="0">
                        <a:spcBef>
                          <a:spcPts val="0"/>
                        </a:spcBef>
                        <a:spcAft>
                          <a:spcPts val="0"/>
                        </a:spcAft>
                        <a:buNone/>
                      </a:pPr>
                      <a:r>
                        <a:rPr lang="en" sz="1500">
                          <a:latin typeface="Calibri"/>
                          <a:ea typeface="Calibri"/>
                          <a:cs typeface="Calibri"/>
                          <a:sym typeface="Calibri"/>
                        </a:rPr>
                        <a:t>8.</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a:latin typeface="Calibri"/>
                          <a:ea typeface="Calibri"/>
                          <a:cs typeface="Calibri"/>
                          <a:sym typeface="Calibri"/>
                        </a:rPr>
                        <a:t>11/26/2019</a:t>
                      </a:r>
                      <a:endParaRPr sz="15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 sz="1500" dirty="0">
                          <a:latin typeface="Calibri"/>
                          <a:ea typeface="Calibri"/>
                          <a:cs typeface="Calibri"/>
                          <a:sym typeface="Calibri"/>
                        </a:rPr>
                        <a:t>Project Report &amp; Presentation</a:t>
                      </a:r>
                      <a:endParaRPr sz="1500" dirty="0">
                        <a:latin typeface="Calibri"/>
                        <a:ea typeface="Calibri"/>
                        <a:cs typeface="Calibri"/>
                        <a:sym typeface="Calibri"/>
                      </a:endParaRPr>
                    </a:p>
                  </a:txBody>
                  <a:tcPr marL="91425" marR="91425" marT="91425" marB="91425"/>
                </a:tc>
                <a:extLst>
                  <a:ext uri="{0D108BD9-81ED-4DB2-BD59-A6C34878D82A}">
                    <a16:rowId xmlns:a16="http://schemas.microsoft.com/office/drawing/2014/main" val="10008"/>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1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Solution</a:t>
            </a:r>
            <a:endParaRPr>
              <a:latin typeface="Calibri"/>
              <a:ea typeface="Calibri"/>
              <a:cs typeface="Calibri"/>
              <a:sym typeface="Calibri"/>
            </a:endParaRPr>
          </a:p>
        </p:txBody>
      </p:sp>
      <p:sp>
        <p:nvSpPr>
          <p:cNvPr id="319" name="Google Shape;319;p19"/>
          <p:cNvSpPr txBox="1">
            <a:spLocks noGrp="1"/>
          </p:cNvSpPr>
          <p:nvPr>
            <p:ph type="body" idx="1"/>
          </p:nvPr>
        </p:nvSpPr>
        <p:spPr>
          <a:xfrm>
            <a:off x="1303800" y="1990050"/>
            <a:ext cx="7030500" cy="7725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To build a web application where people can donate and borrow food.</a:t>
            </a:r>
            <a:endParaRPr sz="1600">
              <a:solidFill>
                <a:srgbClr val="000000"/>
              </a:solidFill>
              <a:latin typeface="Calibri"/>
              <a:ea typeface="Calibri"/>
              <a:cs typeface="Calibri"/>
              <a:sym typeface="Calibri"/>
            </a:endParaRPr>
          </a:p>
          <a:p>
            <a:pPr marL="457200" lvl="0" indent="-330200" algn="l"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Set up a network to collect excess food and distribute it among the needy.</a:t>
            </a:r>
            <a:endParaRPr sz="16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2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Implementation</a:t>
            </a:r>
            <a:endParaRPr>
              <a:latin typeface="Calibri"/>
              <a:ea typeface="Calibri"/>
              <a:cs typeface="Calibri"/>
              <a:sym typeface="Calibri"/>
            </a:endParaRPr>
          </a:p>
        </p:txBody>
      </p:sp>
      <p:sp>
        <p:nvSpPr>
          <p:cNvPr id="325" name="Google Shape;325;p20"/>
          <p:cNvSpPr txBox="1">
            <a:spLocks noGrp="1"/>
          </p:cNvSpPr>
          <p:nvPr>
            <p:ph type="body" idx="1"/>
          </p:nvPr>
        </p:nvSpPr>
        <p:spPr>
          <a:xfrm>
            <a:off x="1303800" y="1990050"/>
            <a:ext cx="7030500" cy="19179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Organizations, individuals and volunteers need to register in the portal.</a:t>
            </a:r>
            <a:endParaRPr sz="1600">
              <a:solidFill>
                <a:srgbClr val="000000"/>
              </a:solidFill>
              <a:latin typeface="Calibri"/>
              <a:ea typeface="Calibri"/>
              <a:cs typeface="Calibri"/>
              <a:sym typeface="Calibri"/>
            </a:endParaRPr>
          </a:p>
          <a:p>
            <a:pPr marL="457200" lvl="0" indent="-330200" algn="just"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When a user is authenticated, he/she can add a list of food items that he wants to donate and select a drop off point.</a:t>
            </a:r>
            <a:endParaRPr sz="1600">
              <a:solidFill>
                <a:srgbClr val="000000"/>
              </a:solidFill>
              <a:latin typeface="Calibri"/>
              <a:ea typeface="Calibri"/>
              <a:cs typeface="Calibri"/>
              <a:sym typeface="Calibri"/>
            </a:endParaRPr>
          </a:p>
          <a:p>
            <a:pPr marL="457200" lvl="0" indent="-330200" algn="just"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When volunteers are successfully logged in, they can select their pick up points and deliver the food to needy.</a:t>
            </a:r>
            <a:endParaRPr sz="1600">
              <a:solidFill>
                <a:srgbClr val="000000"/>
              </a:solidFill>
              <a:latin typeface="Calibri"/>
              <a:ea typeface="Calibri"/>
              <a:cs typeface="Calibri"/>
              <a:sym typeface="Calibri"/>
            </a:endParaRPr>
          </a:p>
          <a:p>
            <a:pPr marL="457200" lvl="0" indent="-330200" algn="just"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Once delivered, it will be updated in the system.</a:t>
            </a:r>
            <a:endParaRPr sz="1600">
              <a:solidFill>
                <a:srgbClr val="000000"/>
              </a:solidFill>
              <a:latin typeface="Calibri"/>
              <a:ea typeface="Calibri"/>
              <a:cs typeface="Calibri"/>
              <a:sym typeface="Calibri"/>
            </a:endParaRPr>
          </a:p>
          <a:p>
            <a:pPr marL="457200" lvl="0" indent="-330200" algn="just" rtl="0">
              <a:spcBef>
                <a:spcPts val="0"/>
              </a:spcBef>
              <a:spcAft>
                <a:spcPts val="0"/>
              </a:spcAft>
              <a:buClr>
                <a:srgbClr val="000000"/>
              </a:buClr>
              <a:buSzPts val="1600"/>
              <a:buFont typeface="Calibri"/>
              <a:buChar char="●"/>
            </a:pPr>
            <a:r>
              <a:rPr lang="en" sz="1600">
                <a:solidFill>
                  <a:srgbClr val="000000"/>
                </a:solidFill>
                <a:latin typeface="Calibri"/>
                <a:ea typeface="Calibri"/>
                <a:cs typeface="Calibri"/>
                <a:sym typeface="Calibri"/>
              </a:rPr>
              <a:t>The system will maintain the details of all the food logged in.</a:t>
            </a:r>
            <a:endParaRPr sz="1600">
              <a:solidFill>
                <a:srgbClr val="000000"/>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2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Sample Use Cases</a:t>
            </a:r>
            <a:endParaRPr>
              <a:latin typeface="Calibri"/>
              <a:ea typeface="Calibri"/>
              <a:cs typeface="Calibri"/>
              <a:sym typeface="Calibri"/>
            </a:endParaRPr>
          </a:p>
        </p:txBody>
      </p:sp>
      <p:sp>
        <p:nvSpPr>
          <p:cNvPr id="331" name="Google Shape;331;p21"/>
          <p:cNvSpPr txBox="1">
            <a:spLocks noGrp="1"/>
          </p:cNvSpPr>
          <p:nvPr>
            <p:ph type="body" idx="1"/>
          </p:nvPr>
        </p:nvSpPr>
        <p:spPr>
          <a:xfrm>
            <a:off x="1303800" y="1300950"/>
            <a:ext cx="7030500" cy="254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Calibri"/>
                <a:ea typeface="Calibri"/>
                <a:cs typeface="Calibri"/>
                <a:sym typeface="Calibri"/>
              </a:rPr>
              <a:t>#1 Donate excess food</a:t>
            </a:r>
            <a:endParaRPr sz="1600">
              <a:latin typeface="Calibri"/>
              <a:ea typeface="Calibri"/>
              <a:cs typeface="Calibri"/>
              <a:sym typeface="Calibri"/>
            </a:endParaRPr>
          </a:p>
          <a:p>
            <a:pPr marL="0" lvl="0" indent="0" algn="l" rtl="0">
              <a:spcBef>
                <a:spcPts val="1600"/>
              </a:spcBef>
              <a:spcAft>
                <a:spcPts val="0"/>
              </a:spcAft>
              <a:buNone/>
            </a:pPr>
            <a:r>
              <a:rPr lang="en" sz="1600">
                <a:latin typeface="Calibri"/>
                <a:ea typeface="Calibri"/>
                <a:cs typeface="Calibri"/>
                <a:sym typeface="Calibri"/>
              </a:rPr>
              <a:t>Example: Joe, who lives San Jose downtown has just invited some guests for lunch. There is still some more food available after the lunch. So he decides to donate this food. He registers into this application and gives all the necessary details. It’s just that simple.</a:t>
            </a:r>
            <a:endParaRPr sz="1600">
              <a:latin typeface="Calibri"/>
              <a:ea typeface="Calibri"/>
              <a:cs typeface="Calibri"/>
              <a:sym typeface="Calibri"/>
            </a:endParaRPr>
          </a:p>
          <a:p>
            <a:pPr marL="0" lvl="0" indent="0" algn="l" rtl="0">
              <a:spcBef>
                <a:spcPts val="1600"/>
              </a:spcBef>
              <a:spcAft>
                <a:spcPts val="0"/>
              </a:spcAft>
              <a:buNone/>
            </a:pPr>
            <a:r>
              <a:rPr lang="en" sz="1600">
                <a:latin typeface="Calibri"/>
                <a:ea typeface="Calibri"/>
                <a:cs typeface="Calibri"/>
                <a:sym typeface="Calibri"/>
              </a:rPr>
              <a:t>#2 Distribute the excess food</a:t>
            </a:r>
            <a:endParaRPr sz="1600">
              <a:latin typeface="Calibri"/>
              <a:ea typeface="Calibri"/>
              <a:cs typeface="Calibri"/>
              <a:sym typeface="Calibri"/>
            </a:endParaRPr>
          </a:p>
          <a:p>
            <a:pPr marL="0" lvl="0" indent="0" algn="l" rtl="0">
              <a:spcBef>
                <a:spcPts val="1600"/>
              </a:spcBef>
              <a:spcAft>
                <a:spcPts val="1600"/>
              </a:spcAft>
              <a:buNone/>
            </a:pPr>
            <a:r>
              <a:rPr lang="en" sz="1600">
                <a:latin typeface="Calibri"/>
                <a:ea typeface="Calibri"/>
                <a:cs typeface="Calibri"/>
                <a:sym typeface="Calibri"/>
              </a:rPr>
              <a:t>Example: Tom, who is a hungry, logs into the portal to see the list of all food available at a specific pick up counter. He then decides to take sufficient food. He also wants to share some more food to his friends in need.</a:t>
            </a:r>
            <a:endParaRPr sz="16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539</Words>
  <Application>Microsoft Macintosh PowerPoint</Application>
  <PresentationFormat>On-screen Show (16:9)</PresentationFormat>
  <Paragraphs>95</Paragraphs>
  <Slides>15</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Nunito</vt:lpstr>
      <vt:lpstr>Maven Pro</vt:lpstr>
      <vt:lpstr>Calibri</vt:lpstr>
      <vt:lpstr>Arial</vt:lpstr>
      <vt:lpstr>Momentum</vt:lpstr>
      <vt:lpstr>Food conservation</vt:lpstr>
      <vt:lpstr>Executive Summary</vt:lpstr>
      <vt:lpstr>Goals</vt:lpstr>
      <vt:lpstr>Problem</vt:lpstr>
      <vt:lpstr>Deliverable</vt:lpstr>
      <vt:lpstr>Schedule</vt:lpstr>
      <vt:lpstr>Solution</vt:lpstr>
      <vt:lpstr>Implementation</vt:lpstr>
      <vt:lpstr>Sample Use Cases</vt:lpstr>
      <vt:lpstr>PowerPoint Presentation</vt:lpstr>
      <vt:lpstr>PowerPoint Presentation</vt:lpstr>
      <vt:lpstr>PowerPoint Presentation</vt:lpstr>
      <vt:lpstr>PowerPoint Presentation</vt:lpstr>
      <vt:lpstr>Benefits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conservation</dc:title>
  <cp:lastModifiedBy>Manasa Hari</cp:lastModifiedBy>
  <cp:revision>16</cp:revision>
  <dcterms:modified xsi:type="dcterms:W3CDTF">2019-11-12T23:48:25Z</dcterms:modified>
</cp:coreProperties>
</file>